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4"/>
  </p:notesMasterIdLst>
  <p:sldIdLst>
    <p:sldId id="256" r:id="rId5"/>
    <p:sldId id="266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9" r:id="rId14"/>
    <p:sldId id="280" r:id="rId15"/>
    <p:sldId id="275" r:id="rId16"/>
    <p:sldId id="278" r:id="rId17"/>
    <p:sldId id="282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Twinkl" panose="020B0604020202020204" charset="0"/>
      <p:regular r:id="rId39"/>
      <p:bold r:id="rId40"/>
    </p:embeddedFont>
    <p:embeddedFont>
      <p:font typeface="Twinkl Light" charset="0"/>
      <p:regular r:id="rId41"/>
    </p:embeddedFont>
    <p:embeddedFont>
      <p:font typeface="Twinkl SemiBold" charset="0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C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086E1-0A6B-4CDD-AAEC-6DE1EA090FAD}" v="95" dt="2021-05-04T13:32:11.354"/>
    <p1510:client id="{AFB72598-A67E-4689-B8B3-B35574C4E0C6}" v="4" dt="2021-05-05T01:22:20.927"/>
  </p1510:revLst>
</p1510:revInfo>
</file>

<file path=ppt/tableStyles.xml><?xml version="1.0" encoding="utf-8"?>
<a:tblStyleLst xmlns:a="http://schemas.openxmlformats.org/drawingml/2006/main" def="{F7DE568D-3459-4302-A168-E482AEB2C682}">
  <a:tblStyle styleId="{F7DE568D-3459-4302-A168-E482AEB2C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49" autoAdjust="0"/>
  </p:normalViewPr>
  <p:slideViewPr>
    <p:cSldViewPr snapToGrid="0">
      <p:cViewPr varScale="1">
        <p:scale>
          <a:sx n="101" d="100"/>
          <a:sy n="101" d="100"/>
        </p:scale>
        <p:origin x="92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 Robert [Southern River College]" userId="fb834569-7589-4a7a-8d6a-f95d2d5f36a3" providerId="ADAL" clId="{AFB72598-A67E-4689-B8B3-B35574C4E0C6}"/>
    <pc:docChg chg="modSld">
      <pc:chgData name="FORTE Robert [Southern River College]" userId="fb834569-7589-4a7a-8d6a-f95d2d5f36a3" providerId="ADAL" clId="{AFB72598-A67E-4689-B8B3-B35574C4E0C6}" dt="2021-05-05T01:22:20.927" v="3" actId="403"/>
      <pc:docMkLst>
        <pc:docMk/>
      </pc:docMkLst>
      <pc:sldChg chg="modSp">
        <pc:chgData name="FORTE Robert [Southern River College]" userId="fb834569-7589-4a7a-8d6a-f95d2d5f36a3" providerId="ADAL" clId="{AFB72598-A67E-4689-B8B3-B35574C4E0C6}" dt="2021-05-05T01:22:20.927" v="3" actId="403"/>
        <pc:sldMkLst>
          <pc:docMk/>
          <pc:sldMk cId="0" sldId="285"/>
        </pc:sldMkLst>
        <pc:spChg chg="mod">
          <ac:chgData name="FORTE Robert [Southern River College]" userId="fb834569-7589-4a7a-8d6a-f95d2d5f36a3" providerId="ADAL" clId="{AFB72598-A67E-4689-B8B3-B35574C4E0C6}" dt="2021-05-05T01:22:20.927" v="3" actId="403"/>
          <ac:spMkLst>
            <pc:docMk/>
            <pc:sldMk cId="0" sldId="285"/>
            <ac:spMk id="9218" creationId="{2FC55836-D232-4C76-A57C-2DEFE46D68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001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33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93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40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Learning Objectives contain </a:t>
            </a:r>
            <a:r>
              <a:rPr lang="en-GB" b="1" dirty="0">
                <a:solidFill>
                  <a:schemeClr val="dk1"/>
                </a:solidFill>
              </a:rPr>
              <a:t>concepts </a:t>
            </a:r>
            <a:r>
              <a:rPr lang="en-GB" dirty="0">
                <a:solidFill>
                  <a:schemeClr val="dk1"/>
                </a:solidFill>
              </a:rPr>
              <a:t>(nouns, big ideas), </a:t>
            </a:r>
            <a:r>
              <a:rPr lang="en-GB" b="1" dirty="0">
                <a:solidFill>
                  <a:schemeClr val="dk1"/>
                </a:solidFill>
              </a:rPr>
              <a:t>skills </a:t>
            </a:r>
            <a:r>
              <a:rPr lang="en-GB" dirty="0">
                <a:solidFill>
                  <a:schemeClr val="dk1"/>
                </a:solidFill>
              </a:rPr>
              <a:t>(verbs, measurable behaviours) and sometimes </a:t>
            </a:r>
            <a:r>
              <a:rPr lang="en-GB" b="1" dirty="0">
                <a:solidFill>
                  <a:schemeClr val="dk1"/>
                </a:solidFill>
              </a:rPr>
              <a:t>context </a:t>
            </a:r>
            <a:r>
              <a:rPr lang="en-GB" dirty="0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87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1ECF174C-F310-4296-B582-8FC35A1D1A80}"/>
              </a:ext>
            </a:extLst>
          </p:cNvPr>
          <p:cNvSpPr/>
          <p:nvPr userDrawn="1"/>
        </p:nvSpPr>
        <p:spPr bwMode="auto">
          <a:xfrm>
            <a:off x="468314" y="342900"/>
            <a:ext cx="8207375" cy="445531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13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96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7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ctrTitle"/>
          </p:nvPr>
        </p:nvSpPr>
        <p:spPr>
          <a:xfrm>
            <a:off x="400410" y="72203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Ionic Bonding</a:t>
            </a:r>
            <a:endParaRPr b="1" dirty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1700" y="357638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</a:rPr>
              <a:t>We will understand how an ionic bond is formed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93437F94-BC7D-4212-ABCA-D409ABDA4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" y="1333096"/>
            <a:ext cx="80314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 sz="1800" dirty="0">
                <a:solidFill>
                  <a:srgbClr val="0D0D0D"/>
                </a:solidFill>
                <a:cs typeface="Clear Sans Light" pitchFamily="34" charset="0"/>
              </a:rPr>
              <a:t>Metals in group 1 have 1 electron on their outer shell. For example, sodium. </a:t>
            </a:r>
          </a:p>
        </p:txBody>
      </p:sp>
      <p:sp>
        <p:nvSpPr>
          <p:cNvPr id="13315" name="Rectangle 8">
            <a:extLst>
              <a:ext uri="{FF2B5EF4-FFF2-40B4-BE49-F238E27FC236}">
                <a16:creationId xmlns:a16="http://schemas.microsoft.com/office/drawing/2014/main" id="{7CB29332-9D09-4C4B-83C6-5B7ABA326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643" y="594836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pic>
        <p:nvPicPr>
          <p:cNvPr id="13316" name="Picture 20">
            <a:extLst>
              <a:ext uri="{FF2B5EF4-FFF2-40B4-BE49-F238E27FC236}">
                <a16:creationId xmlns:a16="http://schemas.microsoft.com/office/drawing/2014/main" id="{F8494DF4-CD4B-412C-BC20-147661B7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r="56036"/>
          <a:stretch>
            <a:fillRect/>
          </a:stretch>
        </p:blipFill>
        <p:spPr bwMode="auto">
          <a:xfrm>
            <a:off x="3224689" y="1329488"/>
            <a:ext cx="2825591" cy="420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5824D4C9-E925-433C-9EC6-4368607AD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12DE3709-086D-4EAD-AC22-B9A25145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94" y="1476851"/>
            <a:ext cx="841476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 sz="1600" dirty="0">
                <a:solidFill>
                  <a:srgbClr val="0D0D0D"/>
                </a:solidFill>
                <a:cs typeface="Clear Sans Light" pitchFamily="34" charset="0"/>
              </a:rPr>
              <a:t>Non-metals have higher group numbers. This means they have more electrons on their outer shell. For example, chlorine is in group 7 and has 7 electrons on its outer shell. </a:t>
            </a: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B8043368-15E7-4B0C-8E90-0A6FF4B40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59" y="69792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A66F65AD-56EB-47EA-8441-B9E94631B4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0"/>
          <a:stretch>
            <a:fillRect/>
          </a:stretch>
        </p:blipFill>
        <p:spPr bwMode="auto">
          <a:xfrm>
            <a:off x="3390400" y="1969294"/>
            <a:ext cx="2739628" cy="354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D0561ABB-9A31-4F65-8C42-780200F24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BE4CB4A3-1909-4EAD-8339-5C94A528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" y="1129800"/>
            <a:ext cx="86868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 sz="1800" dirty="0">
                <a:solidFill>
                  <a:srgbClr val="0D0D0D"/>
                </a:solidFill>
                <a:cs typeface="Clear Sans Light" pitchFamily="34" charset="0"/>
              </a:rPr>
              <a:t>The 1 outer electron from the sodium atom moves over to the chlorine atom. </a:t>
            </a:r>
            <a:br>
              <a:rPr lang="en-GB" altLang="en-US" sz="1800" dirty="0">
                <a:solidFill>
                  <a:srgbClr val="0D0D0D"/>
                </a:solidFill>
                <a:cs typeface="Clear Sans Light" pitchFamily="34" charset="0"/>
              </a:rPr>
            </a:br>
            <a:r>
              <a:rPr lang="en-GB" altLang="en-US" sz="1800" dirty="0">
                <a:solidFill>
                  <a:srgbClr val="0D0D0D"/>
                </a:solidFill>
                <a:cs typeface="Clear Sans Light" pitchFamily="34" charset="0"/>
              </a:rPr>
              <a:t>Chlorine now has a complete shell of 8 electrons and so does sodium. </a:t>
            </a:r>
          </a:p>
        </p:txBody>
      </p:sp>
      <p:sp>
        <p:nvSpPr>
          <p:cNvPr id="15363" name="Rectangle 8">
            <a:extLst>
              <a:ext uri="{FF2B5EF4-FFF2-40B4-BE49-F238E27FC236}">
                <a16:creationId xmlns:a16="http://schemas.microsoft.com/office/drawing/2014/main" id="{DB0AA6C1-8E01-4D3D-860A-ADA79993D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59" y="570242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1029EB91-A116-420A-8E0E-8F5FFE3B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30" y="1953816"/>
            <a:ext cx="3088481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1">
            <a:extLst>
              <a:ext uri="{FF2B5EF4-FFF2-40B4-BE49-F238E27FC236}">
                <a16:creationId xmlns:a16="http://schemas.microsoft.com/office/drawing/2014/main" id="{74F97864-6355-4948-8F60-B005A7B82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3531" y="3724275"/>
            <a:ext cx="2202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r>
              <a:rPr lang="en-AU" altLang="en-US" sz="1800" b="1">
                <a:latin typeface="Twinkl" pitchFamily="2" charset="0"/>
              </a:rPr>
              <a:t>-</a:t>
            </a:r>
            <a:endParaRPr lang="en-GB" altLang="en-US" sz="1800" b="1">
              <a:latin typeface="Twinkl" pitchFamily="2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6A5F3AE-63A9-48F9-9A91-7704155E5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>
            <a:extLst>
              <a:ext uri="{FF2B5EF4-FFF2-40B4-BE49-F238E27FC236}">
                <a16:creationId xmlns:a16="http://schemas.microsoft.com/office/drawing/2014/main" id="{B4B7F10B-56EA-4048-9FB6-8A923230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340" y="607723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A66B88C4-2EF9-41BD-B868-A01509A82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540" y="1335683"/>
            <a:ext cx="447032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rgbClr val="0D0D0D"/>
                </a:solidFill>
                <a:cs typeface="Clear Sans Light" pitchFamily="34" charset="0"/>
              </a:rPr>
              <a:t>Since sodium has lost an electron, the atom no longer has an overall charge of 0. </a:t>
            </a:r>
          </a:p>
        </p:txBody>
      </p:sp>
      <p:grpSp>
        <p:nvGrpSpPr>
          <p:cNvPr id="16388" name="Group 3">
            <a:extLst>
              <a:ext uri="{FF2B5EF4-FFF2-40B4-BE49-F238E27FC236}">
                <a16:creationId xmlns:a16="http://schemas.microsoft.com/office/drawing/2014/main" id="{A6508566-804F-4466-89C4-9C85C905424D}"/>
              </a:ext>
            </a:extLst>
          </p:cNvPr>
          <p:cNvGrpSpPr>
            <a:grpSpLocks/>
          </p:cNvGrpSpPr>
          <p:nvPr/>
        </p:nvGrpSpPr>
        <p:grpSpPr bwMode="auto">
          <a:xfrm>
            <a:off x="1188777" y="2976563"/>
            <a:ext cx="3665935" cy="1404938"/>
            <a:chOff x="61408" y="4714612"/>
            <a:chExt cx="4888071" cy="18729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D4CCF7-F7DC-4299-8D4E-DCBC329ABDCD}"/>
                </a:ext>
              </a:extLst>
            </p:cNvPr>
            <p:cNvSpPr/>
            <p:nvPr/>
          </p:nvSpPr>
          <p:spPr>
            <a:xfrm>
              <a:off x="61408" y="4714612"/>
              <a:ext cx="4888071" cy="1872998"/>
            </a:xfrm>
            <a:prstGeom prst="rect">
              <a:avLst/>
            </a:prstGeom>
            <a:solidFill>
              <a:srgbClr val="DC2C3D"/>
            </a:solidFill>
          </p:spPr>
          <p:txBody>
            <a:bodyPr lIns="108000" tIns="81000" rIns="108000" bIns="81000"/>
            <a:lstStyle/>
            <a:p>
              <a:pPr>
                <a:defRPr/>
              </a:pPr>
              <a:r>
                <a:rPr lang="en-GB" sz="1050" dirty="0">
                  <a:solidFill>
                    <a:prstClr val="white"/>
                  </a:solidFill>
                  <a:latin typeface="Twinkl SemiBold"/>
                  <a:cs typeface="Arial" panose="020B0604020202020204" pitchFamily="34" charset="0"/>
                </a:rPr>
                <a:t>Pause for Thought</a:t>
              </a:r>
            </a:p>
            <a:p>
              <a:pPr>
                <a:defRPr/>
              </a:pPr>
              <a:r>
                <a:rPr lang="en-GB" sz="1050" dirty="0">
                  <a:solidFill>
                    <a:prstClr val="white"/>
                  </a:solidFill>
                  <a:cs typeface="Arial" panose="020B0604020202020204" pitchFamily="34" charset="0"/>
                </a:rPr>
                <a:t>What do you think the charge</a:t>
              </a:r>
              <a:br>
                <a:rPr lang="en-GB" sz="1050" dirty="0">
                  <a:solidFill>
                    <a:prstClr val="white"/>
                  </a:solidFill>
                  <a:cs typeface="Arial" panose="020B0604020202020204" pitchFamily="34" charset="0"/>
                </a:rPr>
              </a:br>
              <a:r>
                <a:rPr lang="en-GB" sz="1050" dirty="0">
                  <a:solidFill>
                    <a:prstClr val="white"/>
                  </a:solidFill>
                  <a:cs typeface="Arial" panose="020B0604020202020204" pitchFamily="34" charset="0"/>
                </a:rPr>
                <a:t>might be? </a:t>
              </a:r>
            </a:p>
            <a:p>
              <a:pPr>
                <a:defRPr/>
              </a:pPr>
              <a:endParaRPr lang="en-GB" sz="1050" dirty="0">
                <a:solidFill>
                  <a:prstClr val="white"/>
                </a:solidFill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GB" sz="1050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Tip: </a:t>
              </a:r>
              <a:r>
                <a:rPr lang="en-GB" sz="1050" dirty="0">
                  <a:solidFill>
                    <a:prstClr val="white"/>
                  </a:solidFill>
                  <a:cs typeface="Arial" panose="020B0604020202020204" pitchFamily="34" charset="0"/>
                </a:rPr>
                <a:t>Think about the electrons and protons usually being in equal amounts.</a:t>
              </a:r>
            </a:p>
          </p:txBody>
        </p:sp>
        <p:pic>
          <p:nvPicPr>
            <p:cNvPr id="16393" name="Picture 11">
              <a:extLst>
                <a:ext uri="{FF2B5EF4-FFF2-40B4-BE49-F238E27FC236}">
                  <a16:creationId xmlns:a16="http://schemas.microsoft.com/office/drawing/2014/main" id="{D4440E86-CE87-4351-A510-B1A867A8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159" y="4850475"/>
              <a:ext cx="725430" cy="72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9" name="Picture 4">
            <a:extLst>
              <a:ext uri="{FF2B5EF4-FFF2-40B4-BE49-F238E27FC236}">
                <a16:creationId xmlns:a16="http://schemas.microsoft.com/office/drawing/2014/main" id="{3F27AD8A-E72F-4C51-B38E-C33E844B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25" y="1318617"/>
            <a:ext cx="1599010" cy="191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2">
            <a:extLst>
              <a:ext uri="{FF2B5EF4-FFF2-40B4-BE49-F238E27FC236}">
                <a16:creationId xmlns:a16="http://schemas.microsoft.com/office/drawing/2014/main" id="{356A2BA7-3FB9-4053-A175-FD53F75A4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06265">
            <a:off x="7257575" y="3066345"/>
            <a:ext cx="875110" cy="197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1FB260E4-E3E2-404B-A0F2-DA22FA011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0E79FD00-0F83-434E-B824-1B1E3A20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79" y="1257300"/>
            <a:ext cx="6253389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Since sodium has lost an electron, the number of positively charged protons is greater.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12 positive protons versus 11 negative electrons.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The atom now has a charge of +1.  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A charged particle is called an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ion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This is where the name ‘ionic bonding’ comes from.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</p:txBody>
      </p:sp>
      <p:sp>
        <p:nvSpPr>
          <p:cNvPr id="17411" name="Rectangle 8">
            <a:extLst>
              <a:ext uri="{FF2B5EF4-FFF2-40B4-BE49-F238E27FC236}">
                <a16:creationId xmlns:a16="http://schemas.microsoft.com/office/drawing/2014/main" id="{5D4A2900-076F-4DD3-A7B4-C7EEAB62F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59" y="571903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BE88B5EB-D6B2-4DD2-8A3D-3F0B3012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9"/>
          <a:stretch>
            <a:fillRect/>
          </a:stretch>
        </p:blipFill>
        <p:spPr bwMode="auto">
          <a:xfrm>
            <a:off x="7368529" y="956073"/>
            <a:ext cx="1679972" cy="415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B63BBA01-7CFD-4711-9EC4-FBC154769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0E79FD00-0F83-434E-B824-1B1E3A20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20" y="1203126"/>
            <a:ext cx="7397828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The chlorine atom has </a:t>
            </a:r>
            <a:r>
              <a:rPr lang="en-GB" sz="2400" dirty="0"/>
              <a:t>gained an electron</a:t>
            </a: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.</a:t>
            </a:r>
          </a:p>
          <a:p>
            <a:pPr eaLnBrk="1" hangingPunct="1">
              <a:defRPr/>
            </a:pPr>
            <a:endParaRPr lang="en-GB" altLang="en-US" sz="24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Electrons are negatively charged. </a:t>
            </a:r>
          </a:p>
          <a:p>
            <a:pPr eaLnBrk="1" hangingPunct="1">
              <a:defRPr/>
            </a:pPr>
            <a:endParaRPr lang="en-GB" altLang="en-US" sz="24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4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17 positive protons versus 18 negative electrons.</a:t>
            </a:r>
          </a:p>
          <a:p>
            <a:pPr eaLnBrk="1" hangingPunct="1">
              <a:defRPr/>
            </a:pPr>
            <a:endParaRPr lang="en-GB" altLang="en-US" sz="24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So chlorine is now -1.</a:t>
            </a:r>
          </a:p>
          <a:p>
            <a:pPr eaLnBrk="1" hangingPunct="1">
              <a:defRPr/>
            </a:pPr>
            <a:endParaRPr lang="en-GB" altLang="en-US" sz="24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It is also now an </a:t>
            </a:r>
            <a:r>
              <a:rPr lang="en-GB" altLang="en-US" sz="24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ion</a:t>
            </a:r>
            <a:r>
              <a:rPr lang="en-GB" altLang="en-US" sz="2400" dirty="0">
                <a:solidFill>
                  <a:srgbClr val="0D0D0D"/>
                </a:solidFill>
                <a:cs typeface="Clear Sans Light" panose="020B0303030202020304" pitchFamily="34" charset="0"/>
              </a:rPr>
              <a:t>, as it is a charged particle.</a:t>
            </a:r>
          </a:p>
          <a:p>
            <a:pPr eaLnBrk="1" hangingPunct="1">
              <a:defRPr/>
            </a:pPr>
            <a:endParaRPr lang="en-GB" altLang="en-US" sz="2400" dirty="0">
              <a:solidFill>
                <a:srgbClr val="0D0D0D"/>
              </a:solidFill>
              <a:cs typeface="Clear Sans Light" panose="020B0303030202020304" pitchFamily="34" charset="0"/>
            </a:endParaRP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199EB589-72F7-42E5-B6FF-6479178E0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59" y="614050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B235D744-D301-4298-BA23-30258E893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8"/>
          <a:stretch>
            <a:fillRect/>
          </a:stretch>
        </p:blipFill>
        <p:spPr bwMode="auto">
          <a:xfrm>
            <a:off x="7629048" y="911210"/>
            <a:ext cx="1298972" cy="418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40651B61-1A96-4485-A894-A63054F0F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C23B827-BE03-4AAA-A5AB-491315FD7ECE}"/>
              </a:ext>
            </a:extLst>
          </p:cNvPr>
          <p:cNvSpPr/>
          <p:nvPr/>
        </p:nvSpPr>
        <p:spPr>
          <a:xfrm>
            <a:off x="6060758" y="1491730"/>
            <a:ext cx="1163241" cy="1163240"/>
          </a:xfrm>
          <a:prstGeom prst="ellipse">
            <a:avLst/>
          </a:prstGeom>
          <a:solidFill>
            <a:srgbClr val="D28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36D0F4-46E6-41CF-97AE-F8049F54858C}"/>
              </a:ext>
            </a:extLst>
          </p:cNvPr>
          <p:cNvSpPr/>
          <p:nvPr/>
        </p:nvSpPr>
        <p:spPr>
          <a:xfrm>
            <a:off x="7565707" y="2109663"/>
            <a:ext cx="1395413" cy="1395413"/>
          </a:xfrm>
          <a:prstGeom prst="ellipse">
            <a:avLst/>
          </a:prstGeom>
          <a:solidFill>
            <a:srgbClr val="D28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8086E1-2F0D-4D6B-9163-AEB982C22BB4}"/>
              </a:ext>
            </a:extLst>
          </p:cNvPr>
          <p:cNvSpPr/>
          <p:nvPr/>
        </p:nvSpPr>
        <p:spPr>
          <a:xfrm>
            <a:off x="5413057" y="2693069"/>
            <a:ext cx="2214563" cy="2214563"/>
          </a:xfrm>
          <a:prstGeom prst="ellipse">
            <a:avLst/>
          </a:prstGeom>
          <a:solidFill>
            <a:srgbClr val="D8A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B94252-506A-4512-9445-2FD32A484CEE}"/>
              </a:ext>
            </a:extLst>
          </p:cNvPr>
          <p:cNvSpPr/>
          <p:nvPr/>
        </p:nvSpPr>
        <p:spPr>
          <a:xfrm>
            <a:off x="7216855" y="536848"/>
            <a:ext cx="1494234" cy="1495425"/>
          </a:xfrm>
          <a:prstGeom prst="ellipse">
            <a:avLst/>
          </a:prstGeom>
          <a:solidFill>
            <a:srgbClr val="D8A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8194" name="Rectangle 1">
            <a:extLst>
              <a:ext uri="{FF2B5EF4-FFF2-40B4-BE49-F238E27FC236}">
                <a16:creationId xmlns:a16="http://schemas.microsoft.com/office/drawing/2014/main" id="{0E79FD00-0F83-434E-B824-1B1E3A20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36" y="1390094"/>
            <a:ext cx="4700838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Ionic bonding 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is the strong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electrostatic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force between oppositely charged metal and non-metal ions.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Ions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are charged particles formed when atoms gain or lose electrons. 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Cations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are positively charged ions.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Anions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are negatively charged ions.</a:t>
            </a:r>
          </a:p>
        </p:txBody>
      </p:sp>
      <p:sp>
        <p:nvSpPr>
          <p:cNvPr id="20487" name="Rectangle 8">
            <a:extLst>
              <a:ext uri="{FF2B5EF4-FFF2-40B4-BE49-F238E27FC236}">
                <a16:creationId xmlns:a16="http://schemas.microsoft.com/office/drawing/2014/main" id="{7C409799-27CF-4FD7-87F5-E0340573F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609" y="622300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Keyword Definitions</a:t>
            </a:r>
          </a:p>
        </p:txBody>
      </p:sp>
      <p:pic>
        <p:nvPicPr>
          <p:cNvPr id="20488" name="Picture 3">
            <a:extLst>
              <a:ext uri="{FF2B5EF4-FFF2-40B4-BE49-F238E27FC236}">
                <a16:creationId xmlns:a16="http://schemas.microsoft.com/office/drawing/2014/main" id="{281C7EA0-62E5-495C-A362-40E314ED2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0"/>
          <a:stretch>
            <a:fillRect/>
          </a:stretch>
        </p:blipFill>
        <p:spPr bwMode="auto">
          <a:xfrm>
            <a:off x="5809537" y="3039541"/>
            <a:ext cx="1972865" cy="155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7">
            <a:extLst>
              <a:ext uri="{FF2B5EF4-FFF2-40B4-BE49-F238E27FC236}">
                <a16:creationId xmlns:a16="http://schemas.microsoft.com/office/drawing/2014/main" id="{F8705357-184C-40E1-8E1C-02AD6ED6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28" y="1609601"/>
            <a:ext cx="2077640" cy="182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5">
            <a:extLst>
              <a:ext uri="{FF2B5EF4-FFF2-40B4-BE49-F238E27FC236}">
                <a16:creationId xmlns:a16="http://schemas.microsoft.com/office/drawing/2014/main" id="{C2A9B6CE-2B9C-4DBC-9C86-9A5099969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16262" flipH="1">
            <a:off x="7268052" y="507082"/>
            <a:ext cx="1297781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11FB3B5A-6087-4A90-83AF-6103A816B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2FC55836-D232-4C76-A57C-2DEFE46D6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987029"/>
            <a:ext cx="58316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1600">
                <a:solidFill>
                  <a:srgbClr val="0D0D0D"/>
                </a:solidFill>
                <a:cs typeface="Clear Sans Light" panose="020B0604020202020204" pitchFamily="34" charset="0"/>
              </a:rPr>
              <a:t>Today you are going to observe some of the properties of ionic compounds.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6AF81D9B-782A-4C31-B996-5991604A2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Properties of Ionic Compounds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387E1D-D544-4AC5-B507-1E1041F71D46}"/>
              </a:ext>
            </a:extLst>
          </p:cNvPr>
          <p:cNvGrpSpPr>
            <a:grpSpLocks/>
          </p:cNvGrpSpPr>
          <p:nvPr/>
        </p:nvGrpSpPr>
        <p:grpSpPr bwMode="auto">
          <a:xfrm>
            <a:off x="2357438" y="1403748"/>
            <a:ext cx="4316016" cy="2950369"/>
            <a:chOff x="1619074" y="1871889"/>
            <a:chExt cx="5754848" cy="39336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F8218B0-7D00-4222-BFE8-B6ED87B11A2C}"/>
                </a:ext>
              </a:extLst>
            </p:cNvPr>
            <p:cNvSpPr/>
            <p:nvPr/>
          </p:nvSpPr>
          <p:spPr>
            <a:xfrm>
              <a:off x="1619074" y="1871889"/>
              <a:ext cx="2794078" cy="2793867"/>
            </a:xfrm>
            <a:prstGeom prst="ellipse">
              <a:avLst/>
            </a:prstGeom>
            <a:solidFill>
              <a:srgbClr val="31B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50" dirty="0"/>
                <a:t>The word ‘properties’ in science means characteristics, not houses or factories! </a:t>
              </a:r>
            </a:p>
          </p:txBody>
        </p:sp>
        <p:pic>
          <p:nvPicPr>
            <p:cNvPr id="9223" name="Picture 4">
              <a:extLst>
                <a:ext uri="{FF2B5EF4-FFF2-40B4-BE49-F238E27FC236}">
                  <a16:creationId xmlns:a16="http://schemas.microsoft.com/office/drawing/2014/main" id="{4A147510-5152-4378-8FF9-306E9D52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20" y="3525319"/>
              <a:ext cx="3808602" cy="228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342C13-E102-4A37-86DD-DE31A9D4F1D8}"/>
              </a:ext>
            </a:extLst>
          </p:cNvPr>
          <p:cNvSpPr txBox="1"/>
          <p:nvPr/>
        </p:nvSpPr>
        <p:spPr>
          <a:xfrm rot="21246060">
            <a:off x="5032773" y="1073230"/>
            <a:ext cx="2107406" cy="4062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5800" dirty="0">
                <a:solidFill>
                  <a:schemeClr val="accent1">
                    <a:lumMod val="75000"/>
                  </a:schemeClr>
                </a:solidFill>
                <a:latin typeface="Kalam" panose="02000000000000000000" pitchFamily="2" charset="0"/>
                <a:cs typeface="Kalam" panose="02000000000000000000" pitchFamily="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987029"/>
            <a:ext cx="583168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dirty="0">
                <a:solidFill>
                  <a:srgbClr val="0D0D0D"/>
                </a:solidFill>
                <a:cs typeface="Clear Sans Light" panose="020B0303030202020304" pitchFamily="34" charset="0"/>
              </a:rPr>
              <a:t>Place some salt on a slide and view it under a microscope at different magnifications.</a:t>
            </a:r>
          </a:p>
          <a:p>
            <a:pPr eaLnBrk="1" hangingPunct="1">
              <a:defRPr/>
            </a:pPr>
            <a:endParaRPr lang="en-GB" altLang="en-US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Draw your observations on the activity sheet.</a:t>
            </a:r>
          </a:p>
        </p:txBody>
      </p:sp>
      <p:sp>
        <p:nvSpPr>
          <p:cNvPr id="10243" name="Rectangle 8">
            <a:extLst>
              <a:ext uri="{FF2B5EF4-FFF2-40B4-BE49-F238E27FC236}">
                <a16:creationId xmlns:a16="http://schemas.microsoft.com/office/drawing/2014/main" id="{59BBBD92-F353-4ACF-9B1C-22CC91BF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Observation 1</a:t>
            </a: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B5183146-6297-4B17-AD2A-960A599E4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402557"/>
            <a:ext cx="1618060" cy="31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1B0E8-4BE8-4F47-87B2-6E04A82C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8"/>
          <a:stretch>
            <a:fillRect/>
          </a:stretch>
        </p:blipFill>
        <p:spPr bwMode="auto">
          <a:xfrm>
            <a:off x="1731169" y="2019300"/>
            <a:ext cx="3583781" cy="3124200"/>
          </a:xfrm>
          <a:prstGeom prst="rect">
            <a:avLst/>
          </a:prstGeom>
          <a:noFill/>
          <a:ln w="28575">
            <a:solidFill>
              <a:srgbClr val="31B7B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987029"/>
            <a:ext cx="583168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Gently heat a small amount of salt in a test tube. 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What happens? 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Why do you think this is?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latin typeface="+mj-lt"/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Make notes on the activity sheet. </a:t>
            </a:r>
          </a:p>
        </p:txBody>
      </p:sp>
      <p:sp>
        <p:nvSpPr>
          <p:cNvPr id="11267" name="Rectangle 8">
            <a:extLst>
              <a:ext uri="{FF2B5EF4-FFF2-40B4-BE49-F238E27FC236}">
                <a16:creationId xmlns:a16="http://schemas.microsoft.com/office/drawing/2014/main" id="{62D3174B-C15D-413D-A8E4-6554D81FC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Observation 2</a:t>
            </a: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260B1D4E-BE3D-4158-8047-6CEA6F86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03" y="902494"/>
            <a:ext cx="2032397" cy="357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97975" y="300225"/>
            <a:ext cx="5095800" cy="22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We will understand how an ionic bond is formed and its properties </a:t>
            </a:r>
          </a:p>
        </p:txBody>
      </p:sp>
      <p:graphicFrame>
        <p:nvGraphicFramePr>
          <p:cNvPr id="215" name="Google Shape;215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250A-1C4A-4A46-8BAC-ABF3FD4F3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542" y="2652712"/>
            <a:ext cx="8708184" cy="24907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describe</a:t>
            </a:r>
            <a:r>
              <a:rPr lang="en-US" dirty="0">
                <a:solidFill>
                  <a:schemeClr val="tx1"/>
                </a:solidFill>
              </a:rPr>
              <a:t> how an ionic bond is formed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draw</a:t>
            </a:r>
            <a:r>
              <a:rPr lang="en-US" dirty="0">
                <a:solidFill>
                  <a:schemeClr val="tx1"/>
                </a:solidFill>
              </a:rPr>
              <a:t> the </a:t>
            </a:r>
            <a:r>
              <a:rPr lang="en-US" b="1" dirty="0">
                <a:solidFill>
                  <a:schemeClr val="tx1"/>
                </a:solidFill>
              </a:rPr>
              <a:t>formation </a:t>
            </a:r>
            <a:r>
              <a:rPr lang="en-US" dirty="0">
                <a:solidFill>
                  <a:schemeClr val="tx1"/>
                </a:solidFill>
              </a:rPr>
              <a:t>of an ionic bond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state properties 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of ionic compounds. </a:t>
            </a:r>
            <a:b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GB" altLang="en-US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explain 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the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properties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 of ionic compounds. </a:t>
            </a:r>
          </a:p>
          <a:p>
            <a:pPr marL="114300" indent="0">
              <a:buNone/>
            </a:pPr>
            <a:br>
              <a:rPr lang="en-US" dirty="0"/>
            </a:br>
            <a:endParaRPr lang="en-AU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987029"/>
            <a:ext cx="583168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Place a small amount of salt in a beaker. 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Set up a circuit with a cell, bulb and wires. 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Incorporate the beaker with salt </a:t>
            </a:r>
            <a:r>
              <a:rPr lang="en-GB" altLang="en-US" sz="16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into</a:t>
            </a: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 the circuit.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cs typeface="Clear Sans Light" panose="020B0303030202020304" pitchFamily="34" charset="0"/>
              </a:rPr>
              <a:t>Does the bulb light up?</a:t>
            </a:r>
          </a:p>
          <a:p>
            <a:pPr eaLnBrk="1" hangingPunct="1">
              <a:defRPr/>
            </a:pPr>
            <a:endParaRPr lang="en-GB" altLang="en-US" sz="16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6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Make notes on the activity sheet. </a:t>
            </a: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6750BF2B-FADC-4DAC-BD9F-297EEBB11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Observation 3</a:t>
            </a:r>
          </a:p>
        </p:txBody>
      </p:sp>
      <p:pic>
        <p:nvPicPr>
          <p:cNvPr id="12292" name="Picture 2">
            <a:extLst>
              <a:ext uri="{FF2B5EF4-FFF2-40B4-BE49-F238E27FC236}">
                <a16:creationId xmlns:a16="http://schemas.microsoft.com/office/drawing/2014/main" id="{F330CC19-35DF-461B-B1A8-4B0E9C53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1" y="1679777"/>
            <a:ext cx="1268015" cy="285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987029"/>
            <a:ext cx="5831681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Place a small amount of salt </a:t>
            </a: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and</a:t>
            </a: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 water in a beaker. 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Set up a circuit with a cell, bulb and wires. 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Incorporate the beaker with salt and water</a:t>
            </a:r>
            <a:b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</a:b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into </a:t>
            </a: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the circuit.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Does the bulb light up?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Make notes on the activity sheet. </a:t>
            </a:r>
          </a:p>
        </p:txBody>
      </p:sp>
      <p:sp>
        <p:nvSpPr>
          <p:cNvPr id="13315" name="Rectangle 8">
            <a:extLst>
              <a:ext uri="{FF2B5EF4-FFF2-40B4-BE49-F238E27FC236}">
                <a16:creationId xmlns:a16="http://schemas.microsoft.com/office/drawing/2014/main" id="{C5B987AC-F03B-48E7-B286-CAF87B4B7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Observation 4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063EA99B-CDE7-4DB5-B2E7-3F144A43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44" y="1379800"/>
            <a:ext cx="1593056" cy="27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>
            <a:extLst>
              <a:ext uri="{FF2B5EF4-FFF2-40B4-BE49-F238E27FC236}">
                <a16:creationId xmlns:a16="http://schemas.microsoft.com/office/drawing/2014/main" id="{5DA3537C-398F-4988-B33B-BA118DC2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4" y="2203848"/>
            <a:ext cx="1214438" cy="23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2F7BD9E-B27D-4CBE-A067-3592814BDB09}"/>
              </a:ext>
            </a:extLst>
          </p:cNvPr>
          <p:cNvSpPr/>
          <p:nvPr/>
        </p:nvSpPr>
        <p:spPr>
          <a:xfrm rot="619353">
            <a:off x="4029075" y="2253854"/>
            <a:ext cx="1427560" cy="1231106"/>
          </a:xfrm>
          <a:prstGeom prst="triangle">
            <a:avLst/>
          </a:prstGeom>
          <a:solidFill>
            <a:srgbClr val="31B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14340" name="Rectangle 1">
            <a:extLst>
              <a:ext uri="{FF2B5EF4-FFF2-40B4-BE49-F238E27FC236}">
                <a16:creationId xmlns:a16="http://schemas.microsoft.com/office/drawing/2014/main" id="{B9CA90CD-C66F-44FE-91EC-422281C25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06" y="987029"/>
            <a:ext cx="713433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Salt is made of sodium and chlorine ions. </a:t>
            </a:r>
          </a:p>
          <a:p>
            <a:pPr eaLnBrk="1" hangingPunct="1"/>
            <a:endParaRPr lang="en-GB" altLang="en-US" sz="2000" dirty="0">
              <a:solidFill>
                <a:srgbClr val="0D0D0D"/>
              </a:solidFill>
              <a:cs typeface="Clear Sans Light" panose="020B0604020202020204" pitchFamily="34" charset="0"/>
            </a:endParaRPr>
          </a:p>
          <a:p>
            <a:pPr eaLnBrk="1" hangingPunct="1"/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The salt crystals under the microscope</a:t>
            </a:r>
            <a:b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</a:b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all have a regular 3D shape. </a:t>
            </a:r>
          </a:p>
        </p:txBody>
      </p:sp>
      <p:sp>
        <p:nvSpPr>
          <p:cNvPr id="14341" name="Rectangle 8">
            <a:extLst>
              <a:ext uri="{FF2B5EF4-FFF2-40B4-BE49-F238E27FC236}">
                <a16:creationId xmlns:a16="http://schemas.microsoft.com/office/drawing/2014/main" id="{1F37B34E-4BB0-445B-B6E9-EEF7094AC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1</a:t>
            </a:r>
          </a:p>
        </p:txBody>
      </p:sp>
      <p:pic>
        <p:nvPicPr>
          <p:cNvPr id="11266" name="Picture 2" descr="File:Close Up View Of Sodium Chloride Crystals.jpg">
            <a:extLst>
              <a:ext uri="{FF2B5EF4-FFF2-40B4-BE49-F238E27FC236}">
                <a16:creationId xmlns:a16="http://schemas.microsoft.com/office/drawing/2014/main" id="{4BEFDD35-D2BF-4748-8352-DEF9A4A2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r="16875"/>
          <a:stretch/>
        </p:blipFill>
        <p:spPr bwMode="auto">
          <a:xfrm>
            <a:off x="5088411" y="1668206"/>
            <a:ext cx="3003728" cy="3003728"/>
          </a:xfrm>
          <a:prstGeom prst="ellipse">
            <a:avLst/>
          </a:prstGeom>
          <a:noFill/>
          <a:ln w="38100">
            <a:solidFill>
              <a:srgbClr val="31B7B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60" y="987029"/>
            <a:ext cx="820131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The electrostatic forces between the positive sodium ions and negative chloride ions arrange themselves into a repeating pattern.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This is called a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lattice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. </a:t>
            </a:r>
          </a:p>
        </p:txBody>
      </p:sp>
      <p:sp>
        <p:nvSpPr>
          <p:cNvPr id="15363" name="Rectangle 8">
            <a:extLst>
              <a:ext uri="{FF2B5EF4-FFF2-40B4-BE49-F238E27FC236}">
                <a16:creationId xmlns:a16="http://schemas.microsoft.com/office/drawing/2014/main" id="{AFC14C45-FD12-4325-9B35-AF911FBCC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92E03-DE45-4E1C-8FEF-9BE15E39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01" y="1850230"/>
            <a:ext cx="3231356" cy="28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B4A0A91F-A666-4817-A5F9-49B5DEBEA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3" y="1029449"/>
            <a:ext cx="6153212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When salt was heated, nothing happened.</a:t>
            </a:r>
          </a:p>
          <a:p>
            <a:pPr eaLnBrk="1" hangingPunct="1"/>
            <a:endParaRPr lang="en-GB" altLang="en-US" sz="2000" dirty="0">
              <a:solidFill>
                <a:srgbClr val="0D0D0D"/>
              </a:solidFill>
              <a:cs typeface="Clear Sans Light" panose="020B0604020202020204" pitchFamily="34" charset="0"/>
            </a:endParaRPr>
          </a:p>
          <a:p>
            <a:pPr eaLnBrk="1" hangingPunct="1"/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This is because to change salt from a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solid to a liquid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 (the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melting point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) a temperature of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801°C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 is required! </a:t>
            </a:r>
          </a:p>
          <a:p>
            <a:pPr eaLnBrk="1" hangingPunct="1"/>
            <a:endParaRPr lang="en-GB" altLang="en-US" sz="2000" dirty="0">
              <a:solidFill>
                <a:srgbClr val="0D0D0D"/>
              </a:solidFill>
              <a:cs typeface="Clear Sans Light" panose="020B0604020202020204" pitchFamily="34" charset="0"/>
            </a:endParaRPr>
          </a:p>
          <a:p>
            <a:pPr eaLnBrk="1" hangingPunct="1"/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To change from a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liquid to a gas 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(the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boiling point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) a temperature of 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604020202020204" pitchFamily="34" charset="0"/>
              </a:rPr>
              <a:t>1,413°C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604020202020204" pitchFamily="34" charset="0"/>
              </a:rPr>
              <a:t> is required!</a:t>
            </a:r>
          </a:p>
        </p:txBody>
      </p:sp>
      <p:sp>
        <p:nvSpPr>
          <p:cNvPr id="16387" name="Rectangle 8">
            <a:extLst>
              <a:ext uri="{FF2B5EF4-FFF2-40B4-BE49-F238E27FC236}">
                <a16:creationId xmlns:a16="http://schemas.microsoft.com/office/drawing/2014/main" id="{552280EE-4480-49F7-B097-34DBC2CC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2</a:t>
            </a:r>
          </a:p>
        </p:txBody>
      </p:sp>
      <p:pic>
        <p:nvPicPr>
          <p:cNvPr id="16388" name="Picture 7">
            <a:extLst>
              <a:ext uri="{FF2B5EF4-FFF2-40B4-BE49-F238E27FC236}">
                <a16:creationId xmlns:a16="http://schemas.microsoft.com/office/drawing/2014/main" id="{1FE2C6EB-374F-44D7-9693-39A3112E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33" y="594231"/>
            <a:ext cx="2032397" cy="357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4" y="987465"/>
            <a:ext cx="81966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Such a high temperature, and therefore a large amount of </a:t>
            </a: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energy</a:t>
            </a: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, is needed to overcome the strong </a:t>
            </a: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electrostatic forces </a:t>
            </a: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between all of the oppositely charged ions. </a:t>
            </a:r>
          </a:p>
        </p:txBody>
      </p:sp>
      <p:sp>
        <p:nvSpPr>
          <p:cNvPr id="17411" name="Rectangle 8">
            <a:extLst>
              <a:ext uri="{FF2B5EF4-FFF2-40B4-BE49-F238E27FC236}">
                <a16:creationId xmlns:a16="http://schemas.microsoft.com/office/drawing/2014/main" id="{F5034CAA-88B6-466F-86B9-18B99693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1BC57-2BEA-4AA9-90C1-345ABC96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79" y="1818462"/>
            <a:ext cx="3231356" cy="28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248" y="864679"/>
            <a:ext cx="88329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When salt was a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solid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crystal, the bulb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did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not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light up.</a:t>
            </a:r>
          </a:p>
          <a:p>
            <a:pPr eaLnBrk="1" hangingPunct="1">
              <a:defRPr/>
            </a:pPr>
            <a:endParaRPr lang="en-GB" altLang="en-US" sz="20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When the salt was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dissolved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in water, the bulb </a:t>
            </a:r>
            <a:r>
              <a:rPr lang="en-GB" altLang="en-US" sz="20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did</a:t>
            </a:r>
            <a:r>
              <a:rPr lang="en-GB" altLang="en-US" sz="2000" dirty="0">
                <a:solidFill>
                  <a:srgbClr val="0D0D0D"/>
                </a:solidFill>
                <a:cs typeface="Clear Sans Light" panose="020B0303030202020304" pitchFamily="34" charset="0"/>
              </a:rPr>
              <a:t> light up.</a:t>
            </a:r>
          </a:p>
        </p:txBody>
      </p:sp>
      <p:sp>
        <p:nvSpPr>
          <p:cNvPr id="18435" name="Rectangle 8">
            <a:extLst>
              <a:ext uri="{FF2B5EF4-FFF2-40B4-BE49-F238E27FC236}">
                <a16:creationId xmlns:a16="http://schemas.microsoft.com/office/drawing/2014/main" id="{C0301EE1-4B0D-43E4-85C2-E64DD4DD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59" y="211470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3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3C0134FA-13E4-45CD-A2B1-A48DC487C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5" y="1862138"/>
            <a:ext cx="1594247" cy="27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10572-1F12-492F-AF9B-17F0BE7B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7" y="2475310"/>
            <a:ext cx="2035969" cy="194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41496-485D-4AFD-8D63-9583C7F5E821}"/>
              </a:ext>
            </a:extLst>
          </p:cNvPr>
          <p:cNvSpPr txBox="1"/>
          <p:nvPr/>
        </p:nvSpPr>
        <p:spPr>
          <a:xfrm rot="21246060">
            <a:off x="3743326" y="888088"/>
            <a:ext cx="2107406" cy="4062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5800" dirty="0">
                <a:solidFill>
                  <a:schemeClr val="accent1">
                    <a:lumMod val="75000"/>
                  </a:schemeClr>
                </a:solidFill>
                <a:latin typeface="Kalam" panose="02000000000000000000" pitchFamily="2" charset="0"/>
                <a:cs typeface="Kalam" panose="02000000000000000000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8097-2414-4552-BD60-26B6C644C6D8}"/>
              </a:ext>
            </a:extLst>
          </p:cNvPr>
          <p:cNvSpPr txBox="1"/>
          <p:nvPr/>
        </p:nvSpPr>
        <p:spPr>
          <a:xfrm rot="21246060">
            <a:off x="3757614" y="888088"/>
            <a:ext cx="2107406" cy="4062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5800" dirty="0">
                <a:solidFill>
                  <a:schemeClr val="accent1">
                    <a:lumMod val="75000"/>
                  </a:schemeClr>
                </a:solidFill>
                <a:latin typeface="Kalam" panose="02000000000000000000" pitchFamily="2" charset="0"/>
                <a:cs typeface="Kalam" panose="02000000000000000000" pitchFamily="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9FE9FE8B-9822-4DB6-BA54-2406B634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00" y="987465"/>
            <a:ext cx="846527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Electricity is the flow of electric charge. 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When the salt was</a:t>
            </a:r>
            <a:r>
              <a:rPr lang="en-GB" altLang="en-US" sz="1800" dirty="0">
                <a:solidFill>
                  <a:srgbClr val="0D0D0D"/>
                </a:solidFill>
                <a:latin typeface="+mj-lt"/>
                <a:cs typeface="Clear Sans Light" panose="020B0303030202020304" pitchFamily="34" charset="0"/>
              </a:rPr>
              <a:t> dissolved </a:t>
            </a: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in water, the ions were free to move and so charge can flow. 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0D0D0D"/>
              </a:solidFill>
              <a:cs typeface="Clear Sans Light" panose="020B0303030202020304" pitchFamily="34" charset="0"/>
            </a:endParaRP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0D0D0D"/>
                </a:solidFill>
                <a:cs typeface="Clear Sans Light" panose="020B0303030202020304" pitchFamily="34" charset="0"/>
              </a:rPr>
              <a:t>This is also true when salt is molten.</a:t>
            </a: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32A69B8C-F160-4F89-BA17-52F73330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207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Explanation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3321A-0E06-41FA-AC62-C3A4563B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58"/>
          <a:stretch>
            <a:fillRect/>
          </a:stretch>
        </p:blipFill>
        <p:spPr bwMode="auto">
          <a:xfrm>
            <a:off x="4913023" y="2948664"/>
            <a:ext cx="1575197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C7F66-8F37-4631-8825-C6603F5E6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3"/>
          <a:stretch>
            <a:fillRect/>
          </a:stretch>
        </p:blipFill>
        <p:spPr bwMode="auto">
          <a:xfrm>
            <a:off x="2768203" y="2948664"/>
            <a:ext cx="1528763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>
            <a:extLst>
              <a:ext uri="{FF2B5EF4-FFF2-40B4-BE49-F238E27FC236}">
                <a16:creationId xmlns:a16="http://schemas.microsoft.com/office/drawing/2014/main" id="{2D2EC6DD-B634-48EC-8415-D9C04F9D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207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31B7BC"/>
                </a:solidFill>
                <a:latin typeface="Twinkl SemiBold" charset="0"/>
                <a:cs typeface="Clear Sans Light" panose="020B0604020202020204" pitchFamily="34" charset="0"/>
              </a:rPr>
              <a:t>Keyword Definitions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5E88973-6FD5-4BA1-B339-0028FD705FB7}"/>
              </a:ext>
            </a:extLst>
          </p:cNvPr>
          <p:cNvSpPr/>
          <p:nvPr/>
        </p:nvSpPr>
        <p:spPr>
          <a:xfrm rot="18900000" flipH="1">
            <a:off x="7549754" y="3580210"/>
            <a:ext cx="215503" cy="215503"/>
          </a:xfrm>
          <a:prstGeom prst="rtTriangle">
            <a:avLst/>
          </a:prstGeom>
          <a:solidFill>
            <a:srgbClr val="278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E6F58B-BE1B-4467-96DE-288D314C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166" y="3694510"/>
            <a:ext cx="2293144" cy="684609"/>
          </a:xfrm>
          <a:prstGeom prst="rect">
            <a:avLst/>
          </a:prstGeom>
          <a:solidFill>
            <a:srgbClr val="7CC3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inkl Ligh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charset="0"/>
              </a:defRPr>
            </a:lvl9pPr>
          </a:lstStyle>
          <a:p>
            <a:r>
              <a:rPr lang="en-GB" altLang="en-US" sz="1050">
                <a:solidFill>
                  <a:srgbClr val="000000"/>
                </a:solidFill>
                <a:latin typeface="Twinkl SemiBold" charset="0"/>
                <a:cs typeface="Arial" panose="020B0604020202020204" pitchFamily="34" charset="0"/>
              </a:rPr>
              <a:t>Take Notes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361F8-5222-46D8-B811-C9F50B76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3830241"/>
            <a:ext cx="1125141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2">
            <a:extLst>
              <a:ext uri="{FF2B5EF4-FFF2-40B4-BE49-F238E27FC236}">
                <a16:creationId xmlns:a16="http://schemas.microsoft.com/office/drawing/2014/main" id="{3FF33E01-1342-4434-B047-AF198A9D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31" y="1679973"/>
            <a:ext cx="2416969" cy="247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516B2-0DDF-4E06-968B-0B75C678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579">
            <a:off x="4583196" y="1183577"/>
            <a:ext cx="3180071" cy="2387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7226E8-435C-46BA-AB00-C1E1B3F32B6F}"/>
              </a:ext>
            </a:extLst>
          </p:cNvPr>
          <p:cNvSpPr/>
          <p:nvPr/>
        </p:nvSpPr>
        <p:spPr>
          <a:xfrm rot="21004423">
            <a:off x="2114551" y="2029020"/>
            <a:ext cx="2174081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500" b="1" dirty="0">
                <a:latin typeface="+mj-lt"/>
                <a:cs typeface="Arial" panose="020B0604020202020204" pitchFamily="34" charset="0"/>
              </a:rPr>
              <a:t>Giant ionic lattice</a:t>
            </a:r>
            <a:r>
              <a:rPr lang="en-GB" sz="1500" dirty="0">
                <a:latin typeface="+mj-lt"/>
                <a:cs typeface="Arial" panose="020B0604020202020204" pitchFamily="34" charset="0"/>
              </a:rPr>
              <a:t> </a:t>
            </a:r>
            <a:r>
              <a:rPr lang="en-GB" sz="1500" dirty="0">
                <a:latin typeface="+mn-lt"/>
                <a:cs typeface="Arial" panose="020B0604020202020204" pitchFamily="34" charset="0"/>
              </a:rPr>
              <a:t>is the regular structure formed by the strong electrostatic forces of attraction in all directions between opposite ions.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00F1DB-CBA9-4534-8385-365CC5AA2F14}"/>
              </a:ext>
            </a:extLst>
          </p:cNvPr>
          <p:cNvSpPr/>
          <p:nvPr/>
        </p:nvSpPr>
        <p:spPr>
          <a:xfrm rot="585502">
            <a:off x="4914912" y="1646380"/>
            <a:ext cx="24379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500" b="1" dirty="0">
                <a:latin typeface="+mj-lt"/>
                <a:cs typeface="Arial" panose="020B0604020202020204" pitchFamily="34" charset="0"/>
              </a:rPr>
              <a:t>Electrostatic force </a:t>
            </a:r>
            <a:r>
              <a:rPr lang="en-GB" sz="1500" dirty="0">
                <a:latin typeface="+mn-lt"/>
                <a:cs typeface="Arial" panose="020B0604020202020204" pitchFamily="34" charset="0"/>
              </a:rPr>
              <a:t>is a non-contact force, caused by the charges on a particle. They can attract or repel.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97975" y="300225"/>
            <a:ext cx="5095800" cy="22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We will understand how an ionic bond is formed and its properties </a:t>
            </a:r>
          </a:p>
        </p:txBody>
      </p:sp>
      <p:graphicFrame>
        <p:nvGraphicFramePr>
          <p:cNvPr id="215" name="Google Shape;215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250A-1C4A-4A46-8BAC-ABF3FD4F3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542" y="2652712"/>
            <a:ext cx="8708184" cy="24907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describe</a:t>
            </a:r>
            <a:r>
              <a:rPr lang="en-US" dirty="0">
                <a:solidFill>
                  <a:schemeClr val="tx1"/>
                </a:solidFill>
              </a:rPr>
              <a:t> how an ionic bond is formed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draw</a:t>
            </a:r>
            <a:r>
              <a:rPr lang="en-US" dirty="0">
                <a:solidFill>
                  <a:schemeClr val="tx1"/>
                </a:solidFill>
              </a:rPr>
              <a:t> the </a:t>
            </a:r>
            <a:r>
              <a:rPr lang="en-US" b="1" dirty="0">
                <a:solidFill>
                  <a:schemeClr val="tx1"/>
                </a:solidFill>
              </a:rPr>
              <a:t>formation </a:t>
            </a:r>
            <a:r>
              <a:rPr lang="en-US" dirty="0">
                <a:solidFill>
                  <a:schemeClr val="tx1"/>
                </a:solidFill>
              </a:rPr>
              <a:t>of an ionic bond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state properties 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of ionic compounds. </a:t>
            </a:r>
            <a:b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GB" altLang="en-US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To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explain 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the </a:t>
            </a:r>
            <a:r>
              <a:rPr lang="en-GB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properties</a:t>
            </a:r>
            <a:r>
              <a:rPr lang="en-GB" altLang="en-US" dirty="0">
                <a:solidFill>
                  <a:schemeClr val="tx1"/>
                </a:solidFill>
                <a:cs typeface="Arial" panose="020B0604020202020204" pitchFamily="34" charset="0"/>
              </a:rPr>
              <a:t> of ionic compounds. </a:t>
            </a:r>
          </a:p>
          <a:p>
            <a:pPr marL="114300" indent="0">
              <a:buNone/>
            </a:pPr>
            <a:br>
              <a:rPr lang="en-US" dirty="0"/>
            </a:b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2484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E7E19AB-BB4E-407D-8075-206330B6B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99" y="247950"/>
            <a:ext cx="6589800" cy="348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19BC592-3E77-4D46-AE41-9AD1BB0D8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60178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			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A71F490-EC17-4DF6-930F-3F75EF72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8171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A923C43-7A21-408E-A18C-8CAA26EA8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15" y="2623709"/>
            <a:ext cx="5141985" cy="231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9142407-4574-4DBD-911D-D45843314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23"/>
          <a:stretch>
            <a:fillRect/>
          </a:stretch>
        </p:blipFill>
        <p:spPr bwMode="auto">
          <a:xfrm>
            <a:off x="655853" y="3181545"/>
            <a:ext cx="1189893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38A920-858B-499E-8E8A-52DBEF1B38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4685" y="3081133"/>
            <a:ext cx="1512911" cy="835703"/>
          </a:xfrm>
          <a:prstGeom prst="wedgeEllipseCallout">
            <a:avLst>
              <a:gd name="adj1" fmla="val -56719"/>
              <a:gd name="adj2" fmla="val 20680"/>
            </a:avLst>
          </a:prstGeom>
          <a:solidFill>
            <a:srgbClr val="BB6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14300" indent="0" algn="ctr">
              <a:buNone/>
              <a:defRPr/>
            </a:pPr>
            <a:r>
              <a:rPr lang="en-GB" sz="900" dirty="0">
                <a:solidFill>
                  <a:schemeClr val="bg1"/>
                </a:solidFill>
              </a:rPr>
              <a:t>You can use your periodic table to help you.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2C4D379-960A-4C6B-9384-B9021B6A9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2" y="606147"/>
            <a:ext cx="7775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36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Starter (2 minutes)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D60DC-766C-4D83-A746-1E20EFB2D479}"/>
              </a:ext>
            </a:extLst>
          </p:cNvPr>
          <p:cNvSpPr/>
          <p:nvPr/>
        </p:nvSpPr>
        <p:spPr>
          <a:xfrm>
            <a:off x="796565" y="1480708"/>
            <a:ext cx="7839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000" b="1" dirty="0">
                <a:solidFill>
                  <a:srgbClr val="0D0D0D"/>
                </a:solidFill>
                <a:cs typeface="Clear Sans Light" panose="020B0303030202020304" pitchFamily="34" charset="0"/>
              </a:rPr>
              <a:t>Write down anything you know about </a:t>
            </a:r>
            <a:r>
              <a:rPr lang="en-GB" altLang="en-US" sz="2000" b="1" dirty="0">
                <a:solidFill>
                  <a:srgbClr val="FF0000"/>
                </a:solidFill>
                <a:cs typeface="Clear Sans Light" panose="020B0303030202020304" pitchFamily="34" charset="0"/>
              </a:rPr>
              <a:t>sodium</a:t>
            </a:r>
            <a:r>
              <a:rPr lang="en-GB" altLang="en-US" sz="2000" b="1" dirty="0">
                <a:solidFill>
                  <a:srgbClr val="0D0D0D"/>
                </a:solidFill>
                <a:cs typeface="Clear Sans Light" panose="020B0303030202020304" pitchFamily="34" charset="0"/>
              </a:rPr>
              <a:t> and </a:t>
            </a:r>
            <a:r>
              <a:rPr lang="en-GB" altLang="en-US" sz="2000" b="1" dirty="0">
                <a:solidFill>
                  <a:srgbClr val="92D050"/>
                </a:solidFill>
                <a:cs typeface="Clear Sans Light" panose="020B0303030202020304" pitchFamily="34" charset="0"/>
              </a:rPr>
              <a:t>chlorine</a:t>
            </a:r>
            <a:endParaRPr lang="en-AU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0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D62910-406A-4D9A-9D12-D4F09238C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364420-5A15-42F8-84CF-B623BD68E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400" y="921640"/>
            <a:ext cx="55243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000" b="1" dirty="0">
                <a:solidFill>
                  <a:srgbClr val="0D0D0D"/>
                </a:solidFill>
                <a:cs typeface="Clear Sans Light" pitchFamily="34" charset="0"/>
              </a:rPr>
              <a:t>How can a toxic gas and a reactive metal make the salt on my chips?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F113622-3CF7-49D1-B188-04018EF1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3095" y="841206"/>
            <a:ext cx="4632525" cy="64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08000" rIns="0" bIns="108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8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Big Question!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AA69A-D62F-4708-8AE6-013F74B4A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63" y="3606308"/>
            <a:ext cx="3298474" cy="14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1A9267-CD0F-48B0-92A5-2BD0C17726D4}"/>
              </a:ext>
            </a:extLst>
          </p:cNvPr>
          <p:cNvSpPr/>
          <p:nvPr/>
        </p:nvSpPr>
        <p:spPr>
          <a:xfrm>
            <a:off x="3819208" y="2846576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BE7AA6-F4B9-4B3F-8005-3A129310981D}"/>
              </a:ext>
            </a:extLst>
          </p:cNvPr>
          <p:cNvSpPr/>
          <p:nvPr/>
        </p:nvSpPr>
        <p:spPr>
          <a:xfrm>
            <a:off x="3971608" y="2998976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B2FB88-7D8F-4E34-887B-B5411F01991E}"/>
              </a:ext>
            </a:extLst>
          </p:cNvPr>
          <p:cNvSpPr/>
          <p:nvPr/>
        </p:nvSpPr>
        <p:spPr>
          <a:xfrm>
            <a:off x="3971608" y="3138676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76D8C-C8BC-474E-B5DC-259193EBDDAE}"/>
              </a:ext>
            </a:extLst>
          </p:cNvPr>
          <p:cNvSpPr/>
          <p:nvPr/>
        </p:nvSpPr>
        <p:spPr>
          <a:xfrm>
            <a:off x="4090671" y="3094226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B3F85D-0053-4E4F-BA84-32D9B5C7B61B}"/>
              </a:ext>
            </a:extLst>
          </p:cNvPr>
          <p:cNvSpPr/>
          <p:nvPr/>
        </p:nvSpPr>
        <p:spPr>
          <a:xfrm rot="19736239">
            <a:off x="4023036" y="2806348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E2F13C-DC14-438F-A40D-A0B2A1A80006}"/>
              </a:ext>
            </a:extLst>
          </p:cNvPr>
          <p:cNvSpPr/>
          <p:nvPr/>
        </p:nvSpPr>
        <p:spPr>
          <a:xfrm rot="19736239">
            <a:off x="4321486" y="2696811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310B1B-C47D-4C88-A8C3-6537F8FF57BB}"/>
              </a:ext>
            </a:extLst>
          </p:cNvPr>
          <p:cNvSpPr/>
          <p:nvPr/>
        </p:nvSpPr>
        <p:spPr>
          <a:xfrm rot="19736239">
            <a:off x="3842061" y="2738086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950A24-10ED-414E-8506-D355D793B2DF}"/>
              </a:ext>
            </a:extLst>
          </p:cNvPr>
          <p:cNvSpPr/>
          <p:nvPr/>
        </p:nvSpPr>
        <p:spPr>
          <a:xfrm rot="19736239">
            <a:off x="3818249" y="2619023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F5B752-F0B4-4AD3-A7AF-F5B1FB7CA4EB}"/>
              </a:ext>
            </a:extLst>
          </p:cNvPr>
          <p:cNvSpPr/>
          <p:nvPr/>
        </p:nvSpPr>
        <p:spPr>
          <a:xfrm rot="19736239">
            <a:off x="3851586" y="2760311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6553EE-DD89-4B5E-978A-CCC67BCB3101}"/>
              </a:ext>
            </a:extLst>
          </p:cNvPr>
          <p:cNvSpPr/>
          <p:nvPr/>
        </p:nvSpPr>
        <p:spPr>
          <a:xfrm rot="18732694">
            <a:off x="3982590" y="2892408"/>
            <a:ext cx="162878" cy="11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0E938A-E78C-4BEA-9172-84C6B466F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8963">
            <a:off x="4302890" y="1431523"/>
            <a:ext cx="1007018" cy="226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6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91 0.00254 L -0.05833 0.05463 C -0.07118 0.06551 -0.08611 0.08588 -0.09861 0.10926 C -0.11372 0.13657 -0.1224 0.16018 -0.12605 0.17986 L -0.14497 0.27152 " pathEditMode="relative" rAng="18360000" ptsTypes="AAA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3" y="1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-3.7037E-7 L -0.0757 0.06111 C -0.09184 0.07407 -0.11025 0.09861 -0.12553 0.12708 C -0.14358 0.15995 -0.154 0.18912 -0.15782 0.21366 L -0.17882 0.32708 " pathEditMode="relative" rAng="18360000" ptsTypes="AAA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14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11111E-6 3.7037E-6 L -0.05712 0.0699 C -0.06962 0.08472 -0.08212 0.11018 -0.0908 0.13912 C -0.10243 0.17083 -0.10712 0.19907 -0.10625 0.22037 L -0.10851 0.32268 " pathEditMode="relative" rAng="17640000" ptsTypes="AAAAA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7" y="15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021 -0.05301 L -0.10555 0.00764 C -0.12187 0.0206 -0.14045 0.04491 -0.15555 0.07361 C -0.17343 0.10648 -0.18403 0.13565 -0.18802 0.16018 L -0.20885 0.27361 " pathEditMode="relative" rAng="18360000" ptsTypes="AAA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4" y="14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85 0.01527 L -0.06267 0.08425 C -0.07813 0.09907 -0.09479 0.12523 -0.10833 0.15555 C -0.12379 0.1905 -0.13229 0.22106 -0.13507 0.24583 L -0.14792 0.36134 " pathEditMode="relative" rAng="18060000" ptsTypes="AAAAA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15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028 0.02199 L -0.10261 0.10973 C -0.11632 0.12871 -0.13299 0.1588 -0.14861 0.19144 C -0.16667 0.22848 -0.17952 0.25973 -0.18715 0.2838 L -0.22222 0.39375 " pathEditMode="relative" rAng="18180000" ptsTypes="AAAAA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3" y="17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68 0.01528 L -0.06285 0.08426 C -0.0783 0.09908 -0.09497 0.12523 -0.10851 0.15556 C -0.12396 0.19051 -0.13247 0.22107 -0.13525 0.24583 L -0.14809 0.36134 " pathEditMode="relative" rAng="18060000" ptsTypes="AAA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1574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68 0.01528 L -0.06284 0.08426 C -0.07829 0.09907 -0.09496 0.12523 -0.1085 0.15556 C -0.12395 0.19051 -0.13246 0.22107 -0.13524 0.24583 L -0.14809 0.36134 " pathEditMode="relative" rAng="18060000" ptsTypes="AAAAA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157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0.01343 L -0.01441 0.04676 C -0.02552 0.05417 -0.03993 0.0669 -0.05382 0.08264 C -0.06927 0.10093 -0.08004 0.11759 -0.08681 0.13125 L -0.11875 0.19445 " pathEditMode="relative" rAng="19140000" ptsTypes="AAAAA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68 0.01528 L -0.06285 0.08426 C -0.0783 0.09908 -0.09497 0.12523 -0.10851 0.15556 C -0.12396 0.19051 -0.13247 0.22107 -0.13525 0.24583 L -0.14809 0.36134 " pathEditMode="relative" rAng="18060000" ptsTypes="AAAAA">
                                      <p:cBhvr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E413D00-E000-4215-9424-5AC7EC8B3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D3128-5E81-49BC-A3D6-FBE7B5D5F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66" t="14996" r="19917" b="51323"/>
          <a:stretch/>
        </p:blipFill>
        <p:spPr>
          <a:xfrm>
            <a:off x="1379220" y="829735"/>
            <a:ext cx="6507480" cy="4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5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F8B8B3B-7E25-4806-857E-D8AFABCB2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3CF82-8840-4BF3-9632-6B4181D65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66" t="51527" r="19917" b="9870"/>
          <a:stretch/>
        </p:blipFill>
        <p:spPr>
          <a:xfrm>
            <a:off x="1744980" y="784642"/>
            <a:ext cx="5829300" cy="41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3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FE45DF1-1A9A-4F46-9F39-A3F8B1B25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04E343-43C6-461A-875A-9CF4C48B4E3D}"/>
              </a:ext>
            </a:extLst>
          </p:cNvPr>
          <p:cNvSpPr/>
          <p:nvPr/>
        </p:nvSpPr>
        <p:spPr>
          <a:xfrm>
            <a:off x="609600" y="898525"/>
            <a:ext cx="8389620" cy="738188"/>
          </a:xfrm>
          <a:prstGeom prst="rect">
            <a:avLst/>
          </a:prstGeom>
          <a:noFill/>
          <a:ln w="28575">
            <a:solidFill>
              <a:srgbClr val="BB6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Read the information sheets on the previous two slides and make brief notes in your Venn Diagram. Don’t copy whole sentences!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6AFC1-1417-45EC-B910-FE7D1A13E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8"/>
          <a:stretch/>
        </p:blipFill>
        <p:spPr>
          <a:xfrm>
            <a:off x="3192780" y="1757363"/>
            <a:ext cx="5528445" cy="3195637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ECFD43-C123-448C-89F4-62C75EAE3F85}"/>
              </a:ext>
            </a:extLst>
          </p:cNvPr>
          <p:cNvSpPr/>
          <p:nvPr/>
        </p:nvSpPr>
        <p:spPr>
          <a:xfrm>
            <a:off x="678180" y="2926080"/>
            <a:ext cx="1813560" cy="138493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Copy the Venn Diagram into your exercise book and fill it in with your brief notes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0528BF-0BE2-4E79-991A-BCDF02225756}"/>
              </a:ext>
            </a:extLst>
          </p:cNvPr>
          <p:cNvCxnSpPr/>
          <p:nvPr/>
        </p:nvCxnSpPr>
        <p:spPr>
          <a:xfrm flipV="1">
            <a:off x="1981200" y="3855720"/>
            <a:ext cx="3710940" cy="190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8">
            <a:extLst>
              <a:ext uri="{FF2B5EF4-FFF2-40B4-BE49-F238E27FC236}">
                <a16:creationId xmlns:a16="http://schemas.microsoft.com/office/drawing/2014/main" id="{5BE32B7E-CBED-4287-9357-DAA142A24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08385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Summary Points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7121F9-8F0C-4543-A14C-B4135D2704DA}"/>
              </a:ext>
            </a:extLst>
          </p:cNvPr>
          <p:cNvSpPr/>
          <p:nvPr/>
        </p:nvSpPr>
        <p:spPr>
          <a:xfrm>
            <a:off x="1841898" y="1051323"/>
            <a:ext cx="3220640" cy="3221831"/>
          </a:xfrm>
          <a:prstGeom prst="ellipse">
            <a:avLst/>
          </a:prstGeom>
          <a:noFill/>
          <a:ln w="28575">
            <a:solidFill>
              <a:srgbClr val="BB6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938C68-99D0-4EE6-8A93-7274B372EC12}"/>
              </a:ext>
            </a:extLst>
          </p:cNvPr>
          <p:cNvSpPr/>
          <p:nvPr/>
        </p:nvSpPr>
        <p:spPr>
          <a:xfrm>
            <a:off x="4044554" y="1051323"/>
            <a:ext cx="3221831" cy="3221831"/>
          </a:xfrm>
          <a:prstGeom prst="ellipse">
            <a:avLst/>
          </a:prstGeom>
          <a:noFill/>
          <a:ln w="28575">
            <a:solidFill>
              <a:srgbClr val="BB6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8507A-5FFA-477D-828E-06ADA398461C}"/>
              </a:ext>
            </a:extLst>
          </p:cNvPr>
          <p:cNvSpPr/>
          <p:nvPr/>
        </p:nvSpPr>
        <p:spPr>
          <a:xfrm>
            <a:off x="2728913" y="1169194"/>
            <a:ext cx="144661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800" dirty="0">
                <a:latin typeface="+mj-lt"/>
              </a:rPr>
              <a:t>Sodium</a:t>
            </a:r>
            <a:endParaRPr lang="en-US" sz="18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85DC2-E2D5-409A-B7C5-5D486DB59DA8}"/>
              </a:ext>
            </a:extLst>
          </p:cNvPr>
          <p:cNvSpPr/>
          <p:nvPr/>
        </p:nvSpPr>
        <p:spPr>
          <a:xfrm>
            <a:off x="4932760" y="1169194"/>
            <a:ext cx="144541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800" dirty="0">
                <a:latin typeface="+mj-lt"/>
              </a:rPr>
              <a:t>Chlorine</a:t>
            </a:r>
            <a:endParaRPr lang="en-US" sz="18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D23E59-E1D5-453E-82C9-8160C9CBCF9E}"/>
              </a:ext>
            </a:extLst>
          </p:cNvPr>
          <p:cNvSpPr/>
          <p:nvPr/>
        </p:nvSpPr>
        <p:spPr>
          <a:xfrm>
            <a:off x="2421732" y="1815704"/>
            <a:ext cx="6559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metal</a:t>
            </a:r>
            <a:endParaRPr lang="en-GB" sz="105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B4659-B474-409D-9A30-ADA2057323F5}"/>
              </a:ext>
            </a:extLst>
          </p:cNvPr>
          <p:cNvSpPr/>
          <p:nvPr/>
        </p:nvSpPr>
        <p:spPr>
          <a:xfrm>
            <a:off x="3336132" y="2139554"/>
            <a:ext cx="5822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solid</a:t>
            </a:r>
            <a:endParaRPr lang="en-GB" sz="105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164C5-899E-4EB6-9DDF-C4723A4F315E}"/>
              </a:ext>
            </a:extLst>
          </p:cNvPr>
          <p:cNvSpPr/>
          <p:nvPr/>
        </p:nvSpPr>
        <p:spPr>
          <a:xfrm>
            <a:off x="2300288" y="2656285"/>
            <a:ext cx="8386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group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139784-863B-409E-99D4-182469036008}"/>
              </a:ext>
            </a:extLst>
          </p:cNvPr>
          <p:cNvSpPr/>
          <p:nvPr/>
        </p:nvSpPr>
        <p:spPr>
          <a:xfrm>
            <a:off x="2597945" y="3189685"/>
            <a:ext cx="14466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500" dirty="0">
                <a:latin typeface="+mn-lt"/>
              </a:rPr>
              <a:t>Electron configuration is 2,8,1.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37660-D8D8-48E3-BE8B-50B8AF287234}"/>
              </a:ext>
            </a:extLst>
          </p:cNvPr>
          <p:cNvSpPr/>
          <p:nvPr/>
        </p:nvSpPr>
        <p:spPr>
          <a:xfrm>
            <a:off x="5661423" y="1662113"/>
            <a:ext cx="10422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non-metal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3379D6-AA01-41C2-9A3F-3E3B853A8272}"/>
              </a:ext>
            </a:extLst>
          </p:cNvPr>
          <p:cNvSpPr/>
          <p:nvPr/>
        </p:nvSpPr>
        <p:spPr>
          <a:xfrm>
            <a:off x="5450682" y="2321719"/>
            <a:ext cx="4956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gas</a:t>
            </a:r>
            <a:endParaRPr lang="en-GB" sz="1050" dirty="0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4A4F06-F0F8-433E-B3C9-563B052CA553}"/>
              </a:ext>
            </a:extLst>
          </p:cNvPr>
          <p:cNvSpPr/>
          <p:nvPr/>
        </p:nvSpPr>
        <p:spPr>
          <a:xfrm>
            <a:off x="6163867" y="2806304"/>
            <a:ext cx="8386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500" dirty="0">
                <a:latin typeface="+mn-lt"/>
              </a:rPr>
              <a:t>group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A1640D-7271-4AA1-8E38-D8A0F4A38291}"/>
              </a:ext>
            </a:extLst>
          </p:cNvPr>
          <p:cNvSpPr/>
          <p:nvPr/>
        </p:nvSpPr>
        <p:spPr>
          <a:xfrm>
            <a:off x="5111354" y="3214687"/>
            <a:ext cx="14454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500" dirty="0">
                <a:latin typeface="+mn-lt"/>
              </a:rPr>
              <a:t>Electron configuration is 2,8,7.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CD2871-E851-4289-B422-C98BCB6716D6}"/>
              </a:ext>
            </a:extLst>
          </p:cNvPr>
          <p:cNvSpPr/>
          <p:nvPr/>
        </p:nvSpPr>
        <p:spPr>
          <a:xfrm>
            <a:off x="3756423" y="4273154"/>
            <a:ext cx="163115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200" dirty="0">
                <a:latin typeface="+mn-lt"/>
              </a:rPr>
              <a:t>Both are elements on the periodic table.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E5C98-FB30-4939-B005-70331E505369}"/>
              </a:ext>
            </a:extLst>
          </p:cNvPr>
          <p:cNvCxnSpPr>
            <a:stCxn id="26" idx="0"/>
          </p:cNvCxnSpPr>
          <p:nvPr/>
        </p:nvCxnSpPr>
        <p:spPr>
          <a:xfrm flipV="1">
            <a:off x="4572001" y="2607470"/>
            <a:ext cx="0" cy="1665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2">
            <a:extLst>
              <a:ext uri="{FF2B5EF4-FFF2-40B4-BE49-F238E27FC236}">
                <a16:creationId xmlns:a16="http://schemas.microsoft.com/office/drawing/2014/main" id="{2E9BC94C-8D5F-4286-96E2-D8E87FDD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826926"/>
            <a:ext cx="4948238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850F5F-E7C5-4504-BDBE-71689C60B4FD}"/>
              </a:ext>
            </a:extLst>
          </p:cNvPr>
          <p:cNvCxnSpPr>
            <a:cxnSpLocks/>
          </p:cNvCxnSpPr>
          <p:nvPr/>
        </p:nvCxnSpPr>
        <p:spPr>
          <a:xfrm flipV="1">
            <a:off x="6769894" y="3803364"/>
            <a:ext cx="0" cy="246459"/>
          </a:xfrm>
          <a:prstGeom prst="straightConnector1">
            <a:avLst/>
          </a:prstGeom>
          <a:ln w="57150">
            <a:solidFill>
              <a:srgbClr val="8C3F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Rectangle 1">
            <a:extLst>
              <a:ext uri="{FF2B5EF4-FFF2-40B4-BE49-F238E27FC236}">
                <a16:creationId xmlns:a16="http://schemas.microsoft.com/office/drawing/2014/main" id="{EC55A7DD-51A2-4161-A815-B5AEE57AE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362" y="1126593"/>
            <a:ext cx="68172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000" dirty="0">
                <a:solidFill>
                  <a:srgbClr val="0D0D0D"/>
                </a:solidFill>
                <a:cs typeface="Clear Sans Light" pitchFamily="34" charset="0"/>
              </a:rPr>
              <a:t>This type of bond happens between a metal and non-metal. </a:t>
            </a:r>
          </a:p>
          <a:p>
            <a:pPr eaLnBrk="1" hangingPunct="1"/>
            <a:endParaRPr lang="en-GB" altLang="en-US" sz="2000" dirty="0">
              <a:solidFill>
                <a:srgbClr val="0D0D0D"/>
              </a:solidFill>
              <a:cs typeface="Clear Sans Light" pitchFamily="34" charset="0"/>
            </a:endParaRPr>
          </a:p>
        </p:txBody>
      </p:sp>
      <p:sp>
        <p:nvSpPr>
          <p:cNvPr id="12293" name="Rectangle 8">
            <a:extLst>
              <a:ext uri="{FF2B5EF4-FFF2-40B4-BE49-F238E27FC236}">
                <a16:creationId xmlns:a16="http://schemas.microsoft.com/office/drawing/2014/main" id="{90C26E53-F52D-4DB8-9BEE-4F7D0E8B5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589780"/>
            <a:ext cx="5831681" cy="5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1000" rIns="0" bIns="81000">
            <a:spAutoFit/>
          </a:bodyPr>
          <a:lstStyle>
            <a:lvl1pPr>
              <a:defRPr>
                <a:solidFill>
                  <a:schemeClr val="tx1"/>
                </a:solidFill>
                <a:latin typeface="Twinkl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inkl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inkl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inkl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inkl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inkl Light" pitchFamily="2" charset="0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8C3F8C"/>
                </a:solidFill>
                <a:latin typeface="Twinkl SemiBold" pitchFamily="2" charset="0"/>
                <a:cs typeface="Clear Sans Light" pitchFamily="34" charset="0"/>
              </a:rPr>
              <a:t>Ionic Bonding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E140F7-9499-469A-BD4D-21FD848C6CD0}"/>
              </a:ext>
            </a:extLst>
          </p:cNvPr>
          <p:cNvSpPr/>
          <p:nvPr/>
        </p:nvSpPr>
        <p:spPr>
          <a:xfrm>
            <a:off x="2809875" y="1561416"/>
            <a:ext cx="938213" cy="938213"/>
          </a:xfrm>
          <a:prstGeom prst="ellipse">
            <a:avLst/>
          </a:prstGeom>
          <a:solidFill>
            <a:srgbClr val="BB6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/>
              <a:t>metals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00CCDB-A93A-4A65-89DA-A62FB9985940}"/>
              </a:ext>
            </a:extLst>
          </p:cNvPr>
          <p:cNvSpPr/>
          <p:nvPr/>
        </p:nvSpPr>
        <p:spPr>
          <a:xfrm>
            <a:off x="6303169" y="3999817"/>
            <a:ext cx="937022" cy="937022"/>
          </a:xfrm>
          <a:prstGeom prst="ellipse">
            <a:avLst/>
          </a:prstGeom>
          <a:solidFill>
            <a:srgbClr val="BB6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/>
              <a:t>non- metals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98DD62-38D0-49F4-8C44-3312912D5D6A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278981" y="2499629"/>
            <a:ext cx="0" cy="207169"/>
          </a:xfrm>
          <a:prstGeom prst="straightConnector1">
            <a:avLst/>
          </a:prstGeom>
          <a:ln w="57150">
            <a:solidFill>
              <a:srgbClr val="8C3F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D96CE8-A281-44E6-8DB9-401621C4B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We will understand how an ionic bond is formed. 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F24E806-9580-4B02-BAE0-06DC95A40365}"/>
</file>

<file path=customXml/itemProps2.xml><?xml version="1.0" encoding="utf-8"?>
<ds:datastoreItem xmlns:ds="http://schemas.openxmlformats.org/officeDocument/2006/customXml" ds:itemID="{2AA979D4-A556-4FBC-BD4C-E6D05C7147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1416AD-5AA7-4D6F-ABD6-50651EFBA713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9b431887-e758-47f7-ae4c-5b008da7c39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1308</Words>
  <Application>Microsoft Office PowerPoint</Application>
  <PresentationFormat>On-screen Show (16:9)</PresentationFormat>
  <Paragraphs>178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Twinkl Light</vt:lpstr>
      <vt:lpstr>Twinkl</vt:lpstr>
      <vt:lpstr>Century Gothic</vt:lpstr>
      <vt:lpstr>Arial</vt:lpstr>
      <vt:lpstr>Twinkl SemiBold</vt:lpstr>
      <vt:lpstr>Kalam</vt:lpstr>
      <vt:lpstr>ASC EDI Template</vt:lpstr>
      <vt:lpstr>Ionic Bonding</vt:lpstr>
      <vt:lpstr>We will understand how an ionic bond is formed and its properties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understand how an ionic bond is formed and its properties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VERTEBRATES</dc:title>
  <dc:creator>TechFast Australia</dc:creator>
  <cp:lastModifiedBy>FORTE Robert [Southern River College]</cp:lastModifiedBy>
  <cp:revision>42</cp:revision>
  <dcterms:modified xsi:type="dcterms:W3CDTF">2021-05-05T01:22:53Z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